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1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0" autoAdjust="0"/>
    <p:restoredTop sz="94660"/>
  </p:normalViewPr>
  <p:slideViewPr>
    <p:cSldViewPr snapToGrid="0">
      <p:cViewPr varScale="1">
        <p:scale>
          <a:sx n="76" d="100"/>
          <a:sy n="76" d="100"/>
        </p:scale>
        <p:origin x="-1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jpeg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6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284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8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1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4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June 7,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June 7,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422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June 7,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020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June 7,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33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June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76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June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3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June 7,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599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40769-93F1-4BA3-AF23-9172E2703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2D48F-4350-42AA-9614-7F8626D0CC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aid wine bottles, glass and grapes">
            <a:extLst>
              <a:ext uri="{FF2B5EF4-FFF2-40B4-BE49-F238E27FC236}">
                <a16:creationId xmlns:a16="http://schemas.microsoft.com/office/drawing/2014/main" id="{AF85037E-FF3F-458F-93E7-F6AB954C7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F500AEE-B602-409E-AA7C-1922351CD176}"/>
              </a:ext>
            </a:extLst>
          </p:cNvPr>
          <p:cNvSpPr txBox="1">
            <a:spLocks/>
          </p:cNvSpPr>
          <p:nvPr/>
        </p:nvSpPr>
        <p:spPr>
          <a:xfrm>
            <a:off x="4371585" y="537238"/>
            <a:ext cx="7082478" cy="28917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>
                    <a:lumMod val="95000"/>
                  </a:schemeClr>
                </a:solidFill>
              </a:rPr>
              <a:t>Hakuna Moscato</a:t>
            </a: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,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a Project to Determine Wine Quality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1BFB8-C2E0-467E-9388-233E99887B1C}"/>
              </a:ext>
            </a:extLst>
          </p:cNvPr>
          <p:cNvSpPr txBox="1"/>
          <p:nvPr/>
        </p:nvSpPr>
        <p:spPr>
          <a:xfrm>
            <a:off x="9420952" y="4624714"/>
            <a:ext cx="2033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Cameron Farquhar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Yuri Groza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Beth Myers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Jimmy White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Kurt Dietrich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Jared Nieves</a:t>
            </a:r>
          </a:p>
        </p:txBody>
      </p:sp>
    </p:spTree>
    <p:extLst>
      <p:ext uri="{BB962C8B-B14F-4D97-AF65-F5344CB8AC3E}">
        <p14:creationId xmlns:p14="http://schemas.microsoft.com/office/powerpoint/2010/main" val="41943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6335" y="609601"/>
            <a:ext cx="3937094" cy="12160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/>
              <a:t>What elements determine a quality wine?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867304" y="2593472"/>
            <a:ext cx="5679343" cy="2843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Balance – between sweetness, acidity, tannin, </a:t>
            </a:r>
          </a:p>
          <a:p>
            <a:pPr lvl="1">
              <a:spcAft>
                <a:spcPts val="600"/>
              </a:spcAft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	    and alcohol	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Length – taste across the tongue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Depth – subjective, versus flat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Complexity – multiple aromas and flavors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Finish – aftertaste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Typicity – measure true to type</a:t>
            </a:r>
          </a:p>
        </p:txBody>
      </p:sp>
    </p:spTree>
    <p:extLst>
      <p:ext uri="{BB962C8B-B14F-4D97-AF65-F5344CB8AC3E}">
        <p14:creationId xmlns:p14="http://schemas.microsoft.com/office/powerpoint/2010/main" val="178825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979714"/>
            <a:ext cx="5320206" cy="1394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What we wanted to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2556526"/>
            <a:ext cx="6900410" cy="378612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pc="160" dirty="0"/>
              <a:t>What is the average cost of wine by country?</a:t>
            </a:r>
          </a:p>
          <a:p>
            <a:r>
              <a:rPr lang="en-US" spc="160" dirty="0"/>
              <a:t>What type of wine is more popular – Red or White?</a:t>
            </a:r>
          </a:p>
          <a:p>
            <a:r>
              <a:rPr lang="en-US" spc="160" dirty="0"/>
              <a:t>What regions / countries produce the ‘best’ wines?</a:t>
            </a:r>
          </a:p>
          <a:p>
            <a:endParaRPr lang="en-US" spc="160" dirty="0"/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755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31648" cy="1978172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36649" y="488969"/>
                  <a:pt x="9316893" y="491390"/>
                </a:cubicBezTo>
                <a:cubicBezTo>
                  <a:pt x="9298834" y="504511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79948" y="576062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407128" y="961344"/>
                </a:lnTo>
                <a:lnTo>
                  <a:pt x="8380548" y="987916"/>
                </a:lnTo>
                <a:lnTo>
                  <a:pt x="8379462" y="987106"/>
                </a:lnTo>
                <a:cubicBezTo>
                  <a:pt x="8376507" y="985864"/>
                  <a:pt x="8373362" y="986042"/>
                  <a:pt x="8369725" y="989186"/>
                </a:cubicBezTo>
                <a:cubicBezTo>
                  <a:pt x="8357221" y="990792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72124" y="1029408"/>
                  <a:pt x="8269666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43525" y="1179064"/>
                </a:lnTo>
                <a:lnTo>
                  <a:pt x="7685942" y="1233723"/>
                </a:lnTo>
                <a:lnTo>
                  <a:pt x="7586920" y="1261888"/>
                </a:lnTo>
                <a:cubicBezTo>
                  <a:pt x="7556723" y="1298911"/>
                  <a:pt x="7489186" y="1249860"/>
                  <a:pt x="7486100" y="1292563"/>
                </a:cubicBezTo>
                <a:cubicBezTo>
                  <a:pt x="7454875" y="1308356"/>
                  <a:pt x="7449202" y="1300366"/>
                  <a:pt x="7407190" y="1314737"/>
                </a:cubicBezTo>
                <a:cubicBezTo>
                  <a:pt x="7368386" y="1364011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23400" y="1671703"/>
                  <a:pt x="5529437" y="1636968"/>
                </a:cubicBezTo>
                <a:cubicBezTo>
                  <a:pt x="5500069" y="1636638"/>
                  <a:pt x="5481558" y="1636672"/>
                  <a:pt x="5440853" y="1657958"/>
                </a:cubicBezTo>
                <a:cubicBezTo>
                  <a:pt x="5340428" y="1673293"/>
                  <a:pt x="5074771" y="1739921"/>
                  <a:pt x="4945936" y="1713743"/>
                </a:cubicBezTo>
                <a:cubicBezTo>
                  <a:pt x="4914142" y="1717597"/>
                  <a:pt x="4837317" y="1726609"/>
                  <a:pt x="4818446" y="1726895"/>
                </a:cubicBezTo>
                <a:lnTo>
                  <a:pt x="4813657" y="1730706"/>
                </a:lnTo>
                <a:lnTo>
                  <a:pt x="4759058" y="1766533"/>
                </a:lnTo>
                <a:cubicBezTo>
                  <a:pt x="4747481" y="1770744"/>
                  <a:pt x="4734604" y="1772921"/>
                  <a:pt x="4719749" y="1771811"/>
                </a:cubicBezTo>
                <a:cubicBezTo>
                  <a:pt x="4667035" y="1745585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12575" y="1805339"/>
                  <a:pt x="4320575" y="1832722"/>
                </a:cubicBezTo>
                <a:cubicBezTo>
                  <a:pt x="4282030" y="1809397"/>
                  <a:pt x="4252210" y="1859755"/>
                  <a:pt x="4220200" y="1873173"/>
                </a:cubicBezTo>
                <a:cubicBezTo>
                  <a:pt x="4189784" y="1872580"/>
                  <a:pt x="4175475" y="1885756"/>
                  <a:pt x="4105361" y="1894711"/>
                </a:cubicBezTo>
                <a:cubicBezTo>
                  <a:pt x="4071894" y="1867524"/>
                  <a:pt x="4035294" y="1916372"/>
                  <a:pt x="3973223" y="1881015"/>
                </a:cubicBezTo>
                <a:cubicBezTo>
                  <a:pt x="3971330" y="1884974"/>
                  <a:pt x="3952843" y="1881390"/>
                  <a:pt x="3900992" y="1880603"/>
                </a:cubicBezTo>
                <a:cubicBezTo>
                  <a:pt x="3849141" y="1879815"/>
                  <a:pt x="3740259" y="1879432"/>
                  <a:pt x="3662119" y="1876289"/>
                </a:cubicBezTo>
                <a:cubicBezTo>
                  <a:pt x="3573420" y="1876991"/>
                  <a:pt x="3613412" y="1915150"/>
                  <a:pt x="3496919" y="1873180"/>
                </a:cubicBezTo>
                <a:cubicBezTo>
                  <a:pt x="3488062" y="1895719"/>
                  <a:pt x="3474293" y="1897950"/>
                  <a:pt x="3449433" y="1889681"/>
                </a:cubicBezTo>
                <a:cubicBezTo>
                  <a:pt x="3406553" y="1891629"/>
                  <a:pt x="3417350" y="1945453"/>
                  <a:pt x="3369766" y="1916653"/>
                </a:cubicBezTo>
                <a:cubicBezTo>
                  <a:pt x="3338805" y="1929531"/>
                  <a:pt x="3310151" y="1915620"/>
                  <a:pt x="3290336" y="1925039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57504" y="1957276"/>
                </a:lnTo>
                <a:lnTo>
                  <a:pt x="3115176" y="1943459"/>
                </a:lnTo>
                <a:cubicBezTo>
                  <a:pt x="3095397" y="1937281"/>
                  <a:pt x="3080878" y="1929976"/>
                  <a:pt x="3038835" y="1920210"/>
                </a:cubicBezTo>
                <a:cubicBezTo>
                  <a:pt x="3011900" y="1947086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1037" y="1967486"/>
                  <a:pt x="2001803" y="1954594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391573" y="1790862"/>
                  <a:pt x="1332568" y="1793149"/>
                </a:cubicBezTo>
                <a:cubicBezTo>
                  <a:pt x="1236287" y="1833446"/>
                  <a:pt x="1335185" y="1756546"/>
                  <a:pt x="1186881" y="1768613"/>
                </a:cubicBezTo>
                <a:cubicBezTo>
                  <a:pt x="1178443" y="1775469"/>
                  <a:pt x="1160576" y="1767918"/>
                  <a:pt x="1162595" y="1758337"/>
                </a:cubicBezTo>
                <a:cubicBezTo>
                  <a:pt x="1153167" y="1761117"/>
                  <a:pt x="1130472" y="1779083"/>
                  <a:pt x="1128523" y="1763621"/>
                </a:cubicBezTo>
                <a:cubicBezTo>
                  <a:pt x="1081415" y="1760756"/>
                  <a:pt x="1034361" y="1768718"/>
                  <a:pt x="991903" y="1786741"/>
                </a:cubicBezTo>
                <a:cubicBezTo>
                  <a:pt x="966383" y="1781126"/>
                  <a:pt x="949501" y="1831241"/>
                  <a:pt x="883960" y="1822386"/>
                </a:cubicBezTo>
                <a:cubicBezTo>
                  <a:pt x="831931" y="1790865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568066" y="1978172"/>
            <a:ext cx="2553224" cy="3846011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64E267B-3F5A-4357-9E7F-C5FBE5D3B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0426" y="5902730"/>
            <a:ext cx="5741575" cy="955271"/>
          </a:xfrm>
          <a:custGeom>
            <a:avLst/>
            <a:gdLst>
              <a:gd name="connsiteX0" fmla="*/ 5741575 w 5741575"/>
              <a:gd name="connsiteY0" fmla="*/ 0 h 955271"/>
              <a:gd name="connsiteX1" fmla="*/ 5741575 w 5741575"/>
              <a:gd name="connsiteY1" fmla="*/ 955271 h 955271"/>
              <a:gd name="connsiteX2" fmla="*/ 0 w 5741575"/>
              <a:gd name="connsiteY2" fmla="*/ 955271 h 955271"/>
              <a:gd name="connsiteX3" fmla="*/ 8558 w 5741575"/>
              <a:gd name="connsiteY3" fmla="*/ 953971 h 955271"/>
              <a:gd name="connsiteX4" fmla="*/ 16894 w 5741575"/>
              <a:gd name="connsiteY4" fmla="*/ 953847 h 955271"/>
              <a:gd name="connsiteX5" fmla="*/ 28156 w 5741575"/>
              <a:gd name="connsiteY5" fmla="*/ 951374 h 955271"/>
              <a:gd name="connsiteX6" fmla="*/ 28293 w 5741575"/>
              <a:gd name="connsiteY6" fmla="*/ 950971 h 955271"/>
              <a:gd name="connsiteX7" fmla="*/ 39115 w 5741575"/>
              <a:gd name="connsiteY7" fmla="*/ 949326 h 955271"/>
              <a:gd name="connsiteX8" fmla="*/ 93851 w 5741575"/>
              <a:gd name="connsiteY8" fmla="*/ 945611 h 955271"/>
              <a:gd name="connsiteX9" fmla="*/ 148657 w 5741575"/>
              <a:gd name="connsiteY9" fmla="*/ 898134 h 955271"/>
              <a:gd name="connsiteX10" fmla="*/ 174554 w 5741575"/>
              <a:gd name="connsiteY10" fmla="*/ 886351 h 955271"/>
              <a:gd name="connsiteX11" fmla="*/ 187633 w 5741575"/>
              <a:gd name="connsiteY11" fmla="*/ 878226 h 955271"/>
              <a:gd name="connsiteX12" fmla="*/ 187961 w 5741575"/>
              <a:gd name="connsiteY12" fmla="*/ 876538 h 955271"/>
              <a:gd name="connsiteX13" fmla="*/ 240501 w 5741575"/>
              <a:gd name="connsiteY13" fmla="*/ 873150 h 955271"/>
              <a:gd name="connsiteX14" fmla="*/ 246345 w 5741575"/>
              <a:gd name="connsiteY14" fmla="*/ 869942 h 955271"/>
              <a:gd name="connsiteX15" fmla="*/ 282041 w 5741575"/>
              <a:gd name="connsiteY15" fmla="*/ 871263 h 955271"/>
              <a:gd name="connsiteX16" fmla="*/ 299711 w 5741575"/>
              <a:gd name="connsiteY16" fmla="*/ 870064 h 955271"/>
              <a:gd name="connsiteX17" fmla="*/ 306299 w 5741575"/>
              <a:gd name="connsiteY17" fmla="*/ 873609 h 955271"/>
              <a:gd name="connsiteX18" fmla="*/ 331571 w 5741575"/>
              <a:gd name="connsiteY18" fmla="*/ 869866 h 955271"/>
              <a:gd name="connsiteX19" fmla="*/ 333872 w 5741575"/>
              <a:gd name="connsiteY19" fmla="*/ 867971 h 955271"/>
              <a:gd name="connsiteX20" fmla="*/ 356953 w 5741575"/>
              <a:gd name="connsiteY20" fmla="*/ 870334 h 955271"/>
              <a:gd name="connsiteX21" fmla="*/ 379005 w 5741575"/>
              <a:gd name="connsiteY21" fmla="*/ 878900 h 955271"/>
              <a:gd name="connsiteX22" fmla="*/ 585428 w 5741575"/>
              <a:gd name="connsiteY22" fmla="*/ 826440 h 955271"/>
              <a:gd name="connsiteX23" fmla="*/ 787156 w 5741575"/>
              <a:gd name="connsiteY23" fmla="*/ 838447 h 955271"/>
              <a:gd name="connsiteX24" fmla="*/ 898586 w 5741575"/>
              <a:gd name="connsiteY24" fmla="*/ 808502 h 955271"/>
              <a:gd name="connsiteX25" fmla="*/ 924063 w 5741575"/>
              <a:gd name="connsiteY25" fmla="*/ 770210 h 955271"/>
              <a:gd name="connsiteX26" fmla="*/ 1212574 w 5741575"/>
              <a:gd name="connsiteY26" fmla="*/ 724238 h 955271"/>
              <a:gd name="connsiteX27" fmla="*/ 1280768 w 5741575"/>
              <a:gd name="connsiteY27" fmla="*/ 699122 h 955271"/>
              <a:gd name="connsiteX28" fmla="*/ 1352027 w 5741575"/>
              <a:gd name="connsiteY28" fmla="*/ 704323 h 955271"/>
              <a:gd name="connsiteX29" fmla="*/ 1374314 w 5741575"/>
              <a:gd name="connsiteY29" fmla="*/ 688815 h 955271"/>
              <a:gd name="connsiteX30" fmla="*/ 1378034 w 5741575"/>
              <a:gd name="connsiteY30" fmla="*/ 685842 h 955271"/>
              <a:gd name="connsiteX31" fmla="*/ 1395604 w 5741575"/>
              <a:gd name="connsiteY31" fmla="*/ 680460 h 955271"/>
              <a:gd name="connsiteX32" fmla="*/ 1397206 w 5741575"/>
              <a:gd name="connsiteY32" fmla="*/ 670793 h 955271"/>
              <a:gd name="connsiteX33" fmla="*/ 1421250 w 5741575"/>
              <a:gd name="connsiteY33" fmla="*/ 656855 h 955271"/>
              <a:gd name="connsiteX34" fmla="*/ 1454524 w 5741575"/>
              <a:gd name="connsiteY34" fmla="*/ 649224 h 955271"/>
              <a:gd name="connsiteX35" fmla="*/ 1616217 w 5741575"/>
              <a:gd name="connsiteY35" fmla="*/ 622107 h 955271"/>
              <a:gd name="connsiteX36" fmla="*/ 1710928 w 5741575"/>
              <a:gd name="connsiteY36" fmla="*/ 600666 h 955271"/>
              <a:gd name="connsiteX37" fmla="*/ 1743718 w 5741575"/>
              <a:gd name="connsiteY37" fmla="*/ 584327 h 955271"/>
              <a:gd name="connsiteX38" fmla="*/ 1791651 w 5741575"/>
              <a:gd name="connsiteY38" fmla="*/ 567019 h 955271"/>
              <a:gd name="connsiteX39" fmla="*/ 1873778 w 5741575"/>
              <a:gd name="connsiteY39" fmla="*/ 530130 h 955271"/>
              <a:gd name="connsiteX40" fmla="*/ 1988411 w 5741575"/>
              <a:gd name="connsiteY40" fmla="*/ 491599 h 955271"/>
              <a:gd name="connsiteX41" fmla="*/ 2085507 w 5741575"/>
              <a:gd name="connsiteY41" fmla="*/ 498527 h 955271"/>
              <a:gd name="connsiteX42" fmla="*/ 2090767 w 5741575"/>
              <a:gd name="connsiteY42" fmla="*/ 490616 h 955271"/>
              <a:gd name="connsiteX43" fmla="*/ 2151143 w 5741575"/>
              <a:gd name="connsiteY43" fmla="*/ 478332 h 955271"/>
              <a:gd name="connsiteX44" fmla="*/ 2378710 w 5741575"/>
              <a:gd name="connsiteY44" fmla="*/ 477570 h 955271"/>
              <a:gd name="connsiteX45" fmla="*/ 2496256 w 5741575"/>
              <a:gd name="connsiteY45" fmla="*/ 452396 h 955271"/>
              <a:gd name="connsiteX46" fmla="*/ 2535387 w 5741575"/>
              <a:gd name="connsiteY46" fmla="*/ 436645 h 955271"/>
              <a:gd name="connsiteX47" fmla="*/ 2601109 w 5741575"/>
              <a:gd name="connsiteY47" fmla="*/ 410678 h 955271"/>
              <a:gd name="connsiteX48" fmla="*/ 2643855 w 5741575"/>
              <a:gd name="connsiteY48" fmla="*/ 374482 h 955271"/>
              <a:gd name="connsiteX49" fmla="*/ 2657726 w 5741575"/>
              <a:gd name="connsiteY49" fmla="*/ 365841 h 955271"/>
              <a:gd name="connsiteX50" fmla="*/ 2687125 w 5741575"/>
              <a:gd name="connsiteY50" fmla="*/ 366820 h 955271"/>
              <a:gd name="connsiteX51" fmla="*/ 2697479 w 5741575"/>
              <a:gd name="connsiteY51" fmla="*/ 361430 h 955271"/>
              <a:gd name="connsiteX52" fmla="*/ 2701547 w 5741575"/>
              <a:gd name="connsiteY52" fmla="*/ 361545 h 955271"/>
              <a:gd name="connsiteX53" fmla="*/ 2711054 w 5741575"/>
              <a:gd name="connsiteY53" fmla="*/ 360597 h 955271"/>
              <a:gd name="connsiteX54" fmla="*/ 2710438 w 5741575"/>
              <a:gd name="connsiteY54" fmla="*/ 366958 h 955271"/>
              <a:gd name="connsiteX55" fmla="*/ 2722936 w 5741575"/>
              <a:gd name="connsiteY55" fmla="*/ 377633 h 955271"/>
              <a:gd name="connsiteX56" fmla="*/ 2777227 w 5741575"/>
              <a:gd name="connsiteY56" fmla="*/ 368972 h 955271"/>
              <a:gd name="connsiteX57" fmla="*/ 2779510 w 5741575"/>
              <a:gd name="connsiteY57" fmla="*/ 361652 h 955271"/>
              <a:gd name="connsiteX58" fmla="*/ 2786278 w 5741575"/>
              <a:gd name="connsiteY58" fmla="*/ 359869 h 955271"/>
              <a:gd name="connsiteX59" fmla="*/ 2792101 w 5741575"/>
              <a:gd name="connsiteY59" fmla="*/ 365927 h 955271"/>
              <a:gd name="connsiteX60" fmla="*/ 2885545 w 5741575"/>
              <a:gd name="connsiteY60" fmla="*/ 372818 h 955271"/>
              <a:gd name="connsiteX61" fmla="*/ 3009558 w 5741575"/>
              <a:gd name="connsiteY61" fmla="*/ 370573 h 955271"/>
              <a:gd name="connsiteX62" fmla="*/ 3095010 w 5741575"/>
              <a:gd name="connsiteY62" fmla="*/ 332454 h 955271"/>
              <a:gd name="connsiteX63" fmla="*/ 3103742 w 5741575"/>
              <a:gd name="connsiteY63" fmla="*/ 337974 h 955271"/>
              <a:gd name="connsiteX64" fmla="*/ 3165093 w 5741575"/>
              <a:gd name="connsiteY64" fmla="*/ 329459 h 955271"/>
              <a:gd name="connsiteX65" fmla="*/ 3373785 w 5741575"/>
              <a:gd name="connsiteY65" fmla="*/ 255680 h 955271"/>
              <a:gd name="connsiteX66" fmla="*/ 3493851 w 5741575"/>
              <a:gd name="connsiteY66" fmla="*/ 240255 h 955271"/>
              <a:gd name="connsiteX67" fmla="*/ 3537470 w 5741575"/>
              <a:gd name="connsiteY67" fmla="*/ 241867 h 955271"/>
              <a:gd name="connsiteX68" fmla="*/ 3610489 w 5741575"/>
              <a:gd name="connsiteY68" fmla="*/ 244128 h 955271"/>
              <a:gd name="connsiteX69" fmla="*/ 3667539 w 5741575"/>
              <a:gd name="connsiteY69" fmla="*/ 263271 h 955271"/>
              <a:gd name="connsiteX70" fmla="*/ 3727614 w 5741575"/>
              <a:gd name="connsiteY70" fmla="*/ 258245 h 955271"/>
              <a:gd name="connsiteX71" fmla="*/ 3738369 w 5741575"/>
              <a:gd name="connsiteY71" fmla="*/ 234506 h 955271"/>
              <a:gd name="connsiteX72" fmla="*/ 3803670 w 5741575"/>
              <a:gd name="connsiteY72" fmla="*/ 236457 h 955271"/>
              <a:gd name="connsiteX73" fmla="*/ 3903080 w 5741575"/>
              <a:gd name="connsiteY73" fmla="*/ 241890 h 955271"/>
              <a:gd name="connsiteX74" fmla="*/ 3959588 w 5741575"/>
              <a:gd name="connsiteY74" fmla="*/ 239195 h 955271"/>
              <a:gd name="connsiteX75" fmla="*/ 4114838 w 5741575"/>
              <a:gd name="connsiteY75" fmla="*/ 238165 h 955271"/>
              <a:gd name="connsiteX76" fmla="*/ 4271023 w 5741575"/>
              <a:gd name="connsiteY76" fmla="*/ 241959 h 955271"/>
              <a:gd name="connsiteX77" fmla="*/ 4367397 w 5741575"/>
              <a:gd name="connsiteY77" fmla="*/ 271442 h 955271"/>
              <a:gd name="connsiteX78" fmla="*/ 4495366 w 5741575"/>
              <a:gd name="connsiteY78" fmla="*/ 271618 h 955271"/>
              <a:gd name="connsiteX79" fmla="*/ 4517347 w 5741575"/>
              <a:gd name="connsiteY79" fmla="*/ 275639 h 955271"/>
              <a:gd name="connsiteX80" fmla="*/ 4546116 w 5741575"/>
              <a:gd name="connsiteY80" fmla="*/ 268568 h 955271"/>
              <a:gd name="connsiteX81" fmla="*/ 4661259 w 5741575"/>
              <a:gd name="connsiteY81" fmla="*/ 238966 h 955271"/>
              <a:gd name="connsiteX82" fmla="*/ 4750403 w 5741575"/>
              <a:gd name="connsiteY82" fmla="*/ 204364 h 955271"/>
              <a:gd name="connsiteX83" fmla="*/ 4867614 w 5741575"/>
              <a:gd name="connsiteY83" fmla="*/ 208668 h 955271"/>
              <a:gd name="connsiteX84" fmla="*/ 4937036 w 5741575"/>
              <a:gd name="connsiteY84" fmla="*/ 195446 h 955271"/>
              <a:gd name="connsiteX85" fmla="*/ 5047626 w 5741575"/>
              <a:gd name="connsiteY85" fmla="*/ 149604 h 955271"/>
              <a:gd name="connsiteX86" fmla="*/ 5200247 w 5741575"/>
              <a:gd name="connsiteY86" fmla="*/ 142695 h 955271"/>
              <a:gd name="connsiteX87" fmla="*/ 5235691 w 5741575"/>
              <a:gd name="connsiteY87" fmla="*/ 173330 h 955271"/>
              <a:gd name="connsiteX88" fmla="*/ 5280133 w 5741575"/>
              <a:gd name="connsiteY88" fmla="*/ 189342 h 955271"/>
              <a:gd name="connsiteX89" fmla="*/ 5291963 w 5741575"/>
              <a:gd name="connsiteY89" fmla="*/ 139446 h 955271"/>
              <a:gd name="connsiteX90" fmla="*/ 5418472 w 5741575"/>
              <a:gd name="connsiteY90" fmla="*/ 89163 h 955271"/>
              <a:gd name="connsiteX91" fmla="*/ 5482354 w 5741575"/>
              <a:gd name="connsiteY91" fmla="*/ 69470 h 955271"/>
              <a:gd name="connsiteX92" fmla="*/ 5583280 w 5741575"/>
              <a:gd name="connsiteY92" fmla="*/ 49787 h 955271"/>
              <a:gd name="connsiteX93" fmla="*/ 5613766 w 5741575"/>
              <a:gd name="connsiteY93" fmla="*/ 41855 h 955271"/>
              <a:gd name="connsiteX94" fmla="*/ 5684952 w 5741575"/>
              <a:gd name="connsiteY94" fmla="*/ 26088 h 95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741575" h="955271">
                <a:moveTo>
                  <a:pt x="5741575" y="0"/>
                </a:moveTo>
                <a:lnTo>
                  <a:pt x="5741575" y="955271"/>
                </a:lnTo>
                <a:lnTo>
                  <a:pt x="0" y="955271"/>
                </a:lnTo>
                <a:lnTo>
                  <a:pt x="8558" y="953971"/>
                </a:lnTo>
                <a:lnTo>
                  <a:pt x="16894" y="953847"/>
                </a:lnTo>
                <a:cubicBezTo>
                  <a:pt x="22474" y="953361"/>
                  <a:pt x="25973" y="952524"/>
                  <a:pt x="28156" y="951374"/>
                </a:cubicBezTo>
                <a:cubicBezTo>
                  <a:pt x="28201" y="951240"/>
                  <a:pt x="28247" y="951105"/>
                  <a:pt x="28293" y="950971"/>
                </a:cubicBezTo>
                <a:lnTo>
                  <a:pt x="39115" y="949326"/>
                </a:lnTo>
                <a:cubicBezTo>
                  <a:pt x="57701" y="947335"/>
                  <a:pt x="76089" y="946141"/>
                  <a:pt x="93851" y="945611"/>
                </a:cubicBezTo>
                <a:cubicBezTo>
                  <a:pt x="99905" y="923404"/>
                  <a:pt x="170209" y="932855"/>
                  <a:pt x="148657" y="898134"/>
                </a:cubicBezTo>
                <a:cubicBezTo>
                  <a:pt x="172173" y="896348"/>
                  <a:pt x="191809" y="908449"/>
                  <a:pt x="174554" y="886351"/>
                </a:cubicBezTo>
                <a:cubicBezTo>
                  <a:pt x="182014" y="885083"/>
                  <a:pt x="185699" y="882087"/>
                  <a:pt x="187633" y="878226"/>
                </a:cubicBezTo>
                <a:cubicBezTo>
                  <a:pt x="187742" y="877663"/>
                  <a:pt x="187852" y="877101"/>
                  <a:pt x="187961" y="876538"/>
                </a:cubicBezTo>
                <a:lnTo>
                  <a:pt x="240501" y="873150"/>
                </a:lnTo>
                <a:lnTo>
                  <a:pt x="246345" y="869942"/>
                </a:lnTo>
                <a:lnTo>
                  <a:pt x="282041" y="871263"/>
                </a:lnTo>
                <a:lnTo>
                  <a:pt x="299711" y="870064"/>
                </a:lnTo>
                <a:lnTo>
                  <a:pt x="306299" y="873609"/>
                </a:lnTo>
                <a:cubicBezTo>
                  <a:pt x="312531" y="875279"/>
                  <a:pt x="320316" y="874896"/>
                  <a:pt x="331571" y="869866"/>
                </a:cubicBezTo>
                <a:lnTo>
                  <a:pt x="333872" y="867971"/>
                </a:lnTo>
                <a:lnTo>
                  <a:pt x="356953" y="870334"/>
                </a:lnTo>
                <a:cubicBezTo>
                  <a:pt x="364772" y="872042"/>
                  <a:pt x="372199" y="874762"/>
                  <a:pt x="379005" y="878900"/>
                </a:cubicBezTo>
                <a:cubicBezTo>
                  <a:pt x="436788" y="836391"/>
                  <a:pt x="512367" y="847456"/>
                  <a:pt x="585428" y="826440"/>
                </a:cubicBezTo>
                <a:cubicBezTo>
                  <a:pt x="600236" y="776571"/>
                  <a:pt x="751447" y="800939"/>
                  <a:pt x="787156" y="838447"/>
                </a:cubicBezTo>
                <a:cubicBezTo>
                  <a:pt x="767750" y="789794"/>
                  <a:pt x="977582" y="857915"/>
                  <a:pt x="898586" y="808502"/>
                </a:cubicBezTo>
                <a:cubicBezTo>
                  <a:pt x="926099" y="807167"/>
                  <a:pt x="944922" y="782490"/>
                  <a:pt x="924063" y="770210"/>
                </a:cubicBezTo>
                <a:cubicBezTo>
                  <a:pt x="1015917" y="786259"/>
                  <a:pt x="1117953" y="728408"/>
                  <a:pt x="1212574" y="724238"/>
                </a:cubicBezTo>
                <a:cubicBezTo>
                  <a:pt x="1245879" y="677520"/>
                  <a:pt x="1233543" y="716744"/>
                  <a:pt x="1280768" y="699122"/>
                </a:cubicBezTo>
                <a:cubicBezTo>
                  <a:pt x="1280824" y="735474"/>
                  <a:pt x="1333787" y="667235"/>
                  <a:pt x="1352027" y="704323"/>
                </a:cubicBezTo>
                <a:cubicBezTo>
                  <a:pt x="1360044" y="699941"/>
                  <a:pt x="1367234" y="694526"/>
                  <a:pt x="1374314" y="688815"/>
                </a:cubicBezTo>
                <a:lnTo>
                  <a:pt x="1378034" y="685842"/>
                </a:lnTo>
                <a:lnTo>
                  <a:pt x="1395604" y="680460"/>
                </a:lnTo>
                <a:lnTo>
                  <a:pt x="1397206" y="670793"/>
                </a:lnTo>
                <a:lnTo>
                  <a:pt x="1421250" y="656855"/>
                </a:lnTo>
                <a:cubicBezTo>
                  <a:pt x="1430770" y="652893"/>
                  <a:pt x="1441623" y="650105"/>
                  <a:pt x="1454524" y="649224"/>
                </a:cubicBezTo>
                <a:cubicBezTo>
                  <a:pt x="1502655" y="660482"/>
                  <a:pt x="1556151" y="606226"/>
                  <a:pt x="1616217" y="622107"/>
                </a:cubicBezTo>
                <a:cubicBezTo>
                  <a:pt x="1637755" y="624837"/>
                  <a:pt x="1701030" y="614257"/>
                  <a:pt x="1710928" y="600666"/>
                </a:cubicBezTo>
                <a:cubicBezTo>
                  <a:pt x="1723693" y="596072"/>
                  <a:pt x="1739861" y="597834"/>
                  <a:pt x="1743718" y="584327"/>
                </a:cubicBezTo>
                <a:cubicBezTo>
                  <a:pt x="1751098" y="567647"/>
                  <a:pt x="1801421" y="583831"/>
                  <a:pt x="1791651" y="567019"/>
                </a:cubicBezTo>
                <a:cubicBezTo>
                  <a:pt x="1827282" y="577929"/>
                  <a:pt x="1847642" y="542228"/>
                  <a:pt x="1873778" y="530130"/>
                </a:cubicBezTo>
                <a:cubicBezTo>
                  <a:pt x="1902425" y="541995"/>
                  <a:pt x="1929013" y="504913"/>
                  <a:pt x="1988411" y="491599"/>
                </a:cubicBezTo>
                <a:cubicBezTo>
                  <a:pt x="2020077" y="505546"/>
                  <a:pt x="2028363" y="482381"/>
                  <a:pt x="2085507" y="498527"/>
                </a:cubicBezTo>
                <a:cubicBezTo>
                  <a:pt x="2086719" y="495769"/>
                  <a:pt x="2088490" y="493104"/>
                  <a:pt x="2090767" y="490616"/>
                </a:cubicBezTo>
                <a:cubicBezTo>
                  <a:pt x="2103992" y="476161"/>
                  <a:pt x="2131025" y="470659"/>
                  <a:pt x="2151143" y="478332"/>
                </a:cubicBezTo>
                <a:cubicBezTo>
                  <a:pt x="2240088" y="497642"/>
                  <a:pt x="2310118" y="483043"/>
                  <a:pt x="2378710" y="477570"/>
                </a:cubicBezTo>
                <a:cubicBezTo>
                  <a:pt x="2454975" y="467585"/>
                  <a:pt x="2391576" y="437831"/>
                  <a:pt x="2496256" y="452396"/>
                </a:cubicBezTo>
                <a:cubicBezTo>
                  <a:pt x="2501503" y="436899"/>
                  <a:pt x="2513119" y="433980"/>
                  <a:pt x="2535387" y="436645"/>
                </a:cubicBezTo>
                <a:cubicBezTo>
                  <a:pt x="2572084" y="430778"/>
                  <a:pt x="2557124" y="397207"/>
                  <a:pt x="2601109" y="410678"/>
                </a:cubicBezTo>
                <a:cubicBezTo>
                  <a:pt x="2588000" y="393616"/>
                  <a:pt x="2667428" y="390302"/>
                  <a:pt x="2643855" y="374482"/>
                </a:cubicBezTo>
                <a:cubicBezTo>
                  <a:pt x="2648277" y="369169"/>
                  <a:pt x="2652937" y="366761"/>
                  <a:pt x="2657726" y="365841"/>
                </a:cubicBezTo>
                <a:cubicBezTo>
                  <a:pt x="2667303" y="363999"/>
                  <a:pt x="2677395" y="368107"/>
                  <a:pt x="2687125" y="366820"/>
                </a:cubicBezTo>
                <a:lnTo>
                  <a:pt x="2697479" y="361430"/>
                </a:lnTo>
                <a:lnTo>
                  <a:pt x="2701547" y="361545"/>
                </a:lnTo>
                <a:lnTo>
                  <a:pt x="2711054" y="360597"/>
                </a:lnTo>
                <a:lnTo>
                  <a:pt x="2710438" y="366958"/>
                </a:lnTo>
                <a:cubicBezTo>
                  <a:pt x="2708955" y="373111"/>
                  <a:pt x="2708038" y="379788"/>
                  <a:pt x="2722936" y="377633"/>
                </a:cubicBezTo>
                <a:cubicBezTo>
                  <a:pt x="2753511" y="370170"/>
                  <a:pt x="2766475" y="394972"/>
                  <a:pt x="2777227" y="368972"/>
                </a:cubicBezTo>
                <a:lnTo>
                  <a:pt x="2779510" y="361652"/>
                </a:lnTo>
                <a:lnTo>
                  <a:pt x="2786278" y="359869"/>
                </a:lnTo>
                <a:cubicBezTo>
                  <a:pt x="2789994" y="359750"/>
                  <a:pt x="2792255" y="361281"/>
                  <a:pt x="2792101" y="365927"/>
                </a:cubicBezTo>
                <a:cubicBezTo>
                  <a:pt x="2819315" y="344279"/>
                  <a:pt x="2855630" y="370297"/>
                  <a:pt x="2885545" y="372818"/>
                </a:cubicBezTo>
                <a:cubicBezTo>
                  <a:pt x="2905895" y="352581"/>
                  <a:pt x="2948591" y="377825"/>
                  <a:pt x="3009558" y="370573"/>
                </a:cubicBezTo>
                <a:cubicBezTo>
                  <a:pt x="3031640" y="347442"/>
                  <a:pt x="3050695" y="365935"/>
                  <a:pt x="3095010" y="332454"/>
                </a:cubicBezTo>
                <a:cubicBezTo>
                  <a:pt x="3097485" y="334582"/>
                  <a:pt x="3100426" y="336441"/>
                  <a:pt x="3103742" y="337974"/>
                </a:cubicBezTo>
                <a:cubicBezTo>
                  <a:pt x="3123005" y="346878"/>
                  <a:pt x="3150475" y="343067"/>
                  <a:pt x="3165093" y="329459"/>
                </a:cubicBezTo>
                <a:cubicBezTo>
                  <a:pt x="3236951" y="282673"/>
                  <a:pt x="3308286" y="273118"/>
                  <a:pt x="3373785" y="255680"/>
                </a:cubicBezTo>
                <a:cubicBezTo>
                  <a:pt x="3448540" y="239861"/>
                  <a:pt x="3405238" y="287846"/>
                  <a:pt x="3493851" y="240255"/>
                </a:cubicBezTo>
                <a:cubicBezTo>
                  <a:pt x="3506326" y="252723"/>
                  <a:pt x="3518405" y="251593"/>
                  <a:pt x="3537470" y="241867"/>
                </a:cubicBezTo>
                <a:cubicBezTo>
                  <a:pt x="3573967" y="235226"/>
                  <a:pt x="3576893" y="270855"/>
                  <a:pt x="3610489" y="244128"/>
                </a:cubicBezTo>
                <a:cubicBezTo>
                  <a:pt x="3606935" y="264036"/>
                  <a:pt x="3681284" y="241075"/>
                  <a:pt x="3667539" y="263271"/>
                </a:cubicBezTo>
                <a:cubicBezTo>
                  <a:pt x="3694251" y="276940"/>
                  <a:pt x="3701441" y="246803"/>
                  <a:pt x="3727614" y="258245"/>
                </a:cubicBezTo>
                <a:cubicBezTo>
                  <a:pt x="3754952" y="257751"/>
                  <a:pt x="3708960" y="240314"/>
                  <a:pt x="3738369" y="234506"/>
                </a:cubicBezTo>
                <a:cubicBezTo>
                  <a:pt x="3774580" y="230879"/>
                  <a:pt x="3768868" y="196201"/>
                  <a:pt x="3803670" y="236457"/>
                </a:cubicBezTo>
                <a:cubicBezTo>
                  <a:pt x="3839567" y="220301"/>
                  <a:pt x="3850064" y="239151"/>
                  <a:pt x="3903080" y="241890"/>
                </a:cubicBezTo>
                <a:cubicBezTo>
                  <a:pt x="3922859" y="227800"/>
                  <a:pt x="3941005" y="230826"/>
                  <a:pt x="3959588" y="239195"/>
                </a:cubicBezTo>
                <a:cubicBezTo>
                  <a:pt x="4009252" y="229421"/>
                  <a:pt x="4057491" y="239376"/>
                  <a:pt x="4114838" y="238165"/>
                </a:cubicBezTo>
                <a:cubicBezTo>
                  <a:pt x="4173784" y="217210"/>
                  <a:pt x="4209756" y="243378"/>
                  <a:pt x="4271023" y="241959"/>
                </a:cubicBezTo>
                <a:cubicBezTo>
                  <a:pt x="4326191" y="205535"/>
                  <a:pt x="4316856" y="279258"/>
                  <a:pt x="4367397" y="271442"/>
                </a:cubicBezTo>
                <a:cubicBezTo>
                  <a:pt x="4446016" y="235091"/>
                  <a:pt x="4369000" y="295343"/>
                  <a:pt x="4495366" y="271618"/>
                </a:cubicBezTo>
                <a:cubicBezTo>
                  <a:pt x="4501905" y="266287"/>
                  <a:pt x="4518077" y="269240"/>
                  <a:pt x="4517347" y="275639"/>
                </a:cubicBezTo>
                <a:cubicBezTo>
                  <a:pt x="4525170" y="272832"/>
                  <a:pt x="4542809" y="258800"/>
                  <a:pt x="4546116" y="268568"/>
                </a:cubicBezTo>
                <a:cubicBezTo>
                  <a:pt x="4586961" y="265354"/>
                  <a:pt x="4626617" y="255160"/>
                  <a:pt x="4661259" y="238966"/>
                </a:cubicBezTo>
                <a:cubicBezTo>
                  <a:pt x="4741966" y="247639"/>
                  <a:pt x="4693066" y="205693"/>
                  <a:pt x="4750403" y="204364"/>
                </a:cubicBezTo>
                <a:cubicBezTo>
                  <a:pt x="4798501" y="219113"/>
                  <a:pt x="4813319" y="201253"/>
                  <a:pt x="4867614" y="208668"/>
                </a:cubicBezTo>
                <a:cubicBezTo>
                  <a:pt x="4881621" y="174373"/>
                  <a:pt x="4917566" y="206761"/>
                  <a:pt x="4937036" y="195446"/>
                </a:cubicBezTo>
                <a:cubicBezTo>
                  <a:pt x="4974214" y="229763"/>
                  <a:pt x="5013321" y="152474"/>
                  <a:pt x="5047626" y="149604"/>
                </a:cubicBezTo>
                <a:cubicBezTo>
                  <a:pt x="5106046" y="150576"/>
                  <a:pt x="5172786" y="183138"/>
                  <a:pt x="5200247" y="142695"/>
                </a:cubicBezTo>
                <a:cubicBezTo>
                  <a:pt x="5206135" y="157748"/>
                  <a:pt x="5203071" y="179288"/>
                  <a:pt x="5235691" y="173330"/>
                </a:cubicBezTo>
                <a:cubicBezTo>
                  <a:pt x="5249654" y="179935"/>
                  <a:pt x="5254450" y="203448"/>
                  <a:pt x="5280133" y="189342"/>
                </a:cubicBezTo>
                <a:cubicBezTo>
                  <a:pt x="5244836" y="171370"/>
                  <a:pt x="5299493" y="163568"/>
                  <a:pt x="5291963" y="139446"/>
                </a:cubicBezTo>
                <a:cubicBezTo>
                  <a:pt x="5331555" y="120349"/>
                  <a:pt x="5427790" y="132865"/>
                  <a:pt x="5418472" y="89163"/>
                </a:cubicBezTo>
                <a:cubicBezTo>
                  <a:pt x="5428057" y="62053"/>
                  <a:pt x="5484665" y="97616"/>
                  <a:pt x="5482354" y="69470"/>
                </a:cubicBezTo>
                <a:cubicBezTo>
                  <a:pt x="5507119" y="85574"/>
                  <a:pt x="5545363" y="52240"/>
                  <a:pt x="5583280" y="49787"/>
                </a:cubicBezTo>
                <a:cubicBezTo>
                  <a:pt x="5589344" y="36484"/>
                  <a:pt x="5598103" y="36349"/>
                  <a:pt x="5613766" y="41855"/>
                </a:cubicBezTo>
                <a:cubicBezTo>
                  <a:pt x="5636621" y="41086"/>
                  <a:pt x="5660728" y="35034"/>
                  <a:pt x="5684952" y="260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F4314B-816F-4B25-9A36-29D01391A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3" y="160815"/>
            <a:ext cx="5729754" cy="653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67932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412C24"/>
      </a:dk2>
      <a:lt2>
        <a:srgbClr val="E2E6E8"/>
      </a:lt2>
      <a:accent1>
        <a:srgbClr val="C0998A"/>
      </a:accent1>
      <a:accent2>
        <a:srgbClr val="B4A27B"/>
      </a:accent2>
      <a:accent3>
        <a:srgbClr val="A2A77E"/>
      </a:accent3>
      <a:accent4>
        <a:srgbClr val="8EAA74"/>
      </a:accent4>
      <a:accent5>
        <a:srgbClr val="84AB82"/>
      </a:accent5>
      <a:accent6>
        <a:srgbClr val="77AE8B"/>
      </a:accent6>
      <a:hlink>
        <a:srgbClr val="5D8A9A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108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Bembo</vt:lpstr>
      <vt:lpstr>ArchiveVTI</vt:lpstr>
      <vt:lpstr>PowerPoint Presentation</vt:lpstr>
      <vt:lpstr>What elements determine a quality wine?</vt:lpstr>
      <vt:lpstr>What we wanted to learn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Stop Wine-ing, a Project to Determine Wine Quality</dc:title>
  <dc:creator>Beth Myers</dc:creator>
  <cp:lastModifiedBy>Beth Myers</cp:lastModifiedBy>
  <cp:revision>8</cp:revision>
  <dcterms:created xsi:type="dcterms:W3CDTF">2021-06-05T13:49:24Z</dcterms:created>
  <dcterms:modified xsi:type="dcterms:W3CDTF">2021-06-07T23:29:14Z</dcterms:modified>
</cp:coreProperties>
</file>

<file path=docProps/thumbnail.jpeg>
</file>